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8" r:id="rId2"/>
    <p:sldId id="426" r:id="rId3"/>
    <p:sldId id="448" r:id="rId4"/>
    <p:sldId id="429" r:id="rId5"/>
    <p:sldId id="449" r:id="rId6"/>
    <p:sldId id="450" r:id="rId7"/>
    <p:sldId id="451" r:id="rId8"/>
    <p:sldId id="411" r:id="rId9"/>
    <p:sldId id="453" r:id="rId10"/>
    <p:sldId id="454" r:id="rId11"/>
    <p:sldId id="452" r:id="rId12"/>
    <p:sldId id="455" r:id="rId13"/>
    <p:sldId id="432" r:id="rId14"/>
    <p:sldId id="439" r:id="rId15"/>
    <p:sldId id="440" r:id="rId16"/>
    <p:sldId id="447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CB3"/>
    <a:srgbClr val="0063B3"/>
    <a:srgbClr val="006EB4"/>
    <a:srgbClr val="3F7EC1"/>
    <a:srgbClr val="007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77" autoAdjust="0"/>
    <p:restoredTop sz="94483" autoAdjust="0"/>
  </p:normalViewPr>
  <p:slideViewPr>
    <p:cSldViewPr snapToGrid="0">
      <p:cViewPr varScale="1">
        <p:scale>
          <a:sx n="110" d="100"/>
          <a:sy n="110" d="100"/>
        </p:scale>
        <p:origin x="71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16D5-ACEA-43FB-9282-292FC8262548}" type="datetimeFigureOut">
              <a:rPr lang="de-DE" smtClean="0"/>
              <a:t>18.08.2020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46895-DAEF-47E5-8529-7A3EBD843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63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662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79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39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1349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529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31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193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625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8536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7290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6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3.wmf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tif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o mach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10463920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18.08.2020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0168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7-X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247260"/>
            <a:ext cx="12209760" cy="22691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89217"/>
            <a:ext cx="576000" cy="512050"/>
          </a:xfrm>
          <a:prstGeom prst="rect">
            <a:avLst/>
          </a:prstGeom>
        </p:spPr>
      </p:pic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9239386D-0DD8-4F47-AB93-DD4D12351C48}" type="datetime1">
              <a:rPr lang="de-DE" smtClean="0"/>
              <a:t>18.08.2020</a:t>
            </a:fld>
            <a:endParaRPr lang="de-DE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7480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3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24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5" name="Picture 11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7" name="Grafik 26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8" name="Grafik 27" descr="eurofusion_logo.pn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779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UG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91104"/>
            <a:ext cx="576000" cy="5120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18.08.2020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628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UG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79" y="191103"/>
            <a:ext cx="576000" cy="512049"/>
          </a:xfrm>
          <a:prstGeom prst="rect">
            <a:avLst/>
          </a:prstGeom>
        </p:spPr>
      </p:pic>
      <p:sp>
        <p:nvSpPr>
          <p:cNvPr id="32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3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4" name="Gruppierung 33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5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6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7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7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18.08.2020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304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UG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91104"/>
            <a:ext cx="576000" cy="51205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7F3EE8C1-2A12-4E67-A715-A772C72C27E6}" type="datetime1">
              <a:rPr lang="de-DE" smtClean="0"/>
              <a:t>18.08.2020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6771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9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23" name="Grafik 22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253956"/>
            <a:ext cx="12192001" cy="226248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257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7-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3"/>
            <a:ext cx="607440" cy="540000"/>
          </a:xfrm>
          <a:prstGeom prst="rect">
            <a:avLst/>
          </a:prstGeom>
        </p:spPr>
      </p:pic>
      <p:cxnSp>
        <p:nvCxnSpPr>
          <p:cNvPr id="15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18.08.2020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800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8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U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4"/>
            <a:ext cx="607443" cy="540000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5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18.08.2020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0166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466" y="147362"/>
            <a:ext cx="600317" cy="612000"/>
          </a:xfrm>
          <a:prstGeom prst="rect">
            <a:avLst/>
          </a:prstGeom>
          <a:noFill/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6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6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18.08.2020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0391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71" y="277807"/>
            <a:ext cx="1110547" cy="333491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4" y="188639"/>
            <a:ext cx="8334933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4" y="1089025"/>
            <a:ext cx="11233151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8AFB9D-F2E6-4BBA-83FA-69EC431EA825}" type="datetime1">
              <a:rPr lang="de-DE" smtClean="0"/>
              <a:t>18.08.2020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9746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/o machine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  <p:grpSp>
        <p:nvGrpSpPr>
          <p:cNvPr id="2" name="Gruppierung 1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8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18.08.2020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61048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/o machine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33144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7" name="Titel 7"/>
          <p:cNvSpPr>
            <a:spLocks noGrp="1"/>
          </p:cNvSpPr>
          <p:nvPr userDrawn="1">
            <p:ph type="title"/>
          </p:nvPr>
        </p:nvSpPr>
        <p:spPr>
          <a:xfrm>
            <a:off x="1533144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5" name="Gruppierung 1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16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17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18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20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18.08.2020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9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7-X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5532" cy="511634"/>
          </a:xfrm>
          <a:prstGeom prst="rect">
            <a:avLst/>
          </a:prstGeom>
        </p:spPr>
      </p:pic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18.08.2020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61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7-X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6000" cy="512050"/>
          </a:xfrm>
          <a:prstGeom prst="rect">
            <a:avLst/>
          </a:prstGeom>
        </p:spPr>
      </p:pic>
      <p:sp>
        <p:nvSpPr>
          <p:cNvPr id="3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4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5" name="Gruppierung 3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6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7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8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8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18.08.2020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701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9425" y="6356350"/>
            <a:ext cx="1115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fld id="{6F4EBBD8-A576-4697-90A8-A3A1DA1E14A9}" type="datetime1">
              <a:rPr lang="de-DE" smtClean="0"/>
              <a:t>18.08.2020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12000" y="6356350"/>
            <a:ext cx="85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4400" y="6356350"/>
            <a:ext cx="10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717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1" r:id="rId2"/>
    <p:sldLayoutId id="2147483662" r:id="rId3"/>
    <p:sldLayoutId id="2147483663" r:id="rId4"/>
    <p:sldLayoutId id="2147483664" r:id="rId5"/>
    <p:sldLayoutId id="2147483655" r:id="rId6"/>
    <p:sldLayoutId id="2147483656" r:id="rId7"/>
    <p:sldLayoutId id="2147483657" r:id="rId8"/>
    <p:sldLayoutId id="2147483659" r:id="rId9"/>
    <p:sldLayoutId id="2147483665" r:id="rId10"/>
    <p:sldLayoutId id="2147483666" r:id="rId11"/>
    <p:sldLayoutId id="2147483660" r:id="rId12"/>
    <p:sldLayoutId id="214748365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orient="horz" pos="3997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686" userDrawn="1">
          <p15:clr>
            <a:srgbClr val="F26B43"/>
          </p15:clr>
        </p15:guide>
        <p15:guide id="8" orient="horz" pos="2273" userDrawn="1">
          <p15:clr>
            <a:srgbClr val="F26B43"/>
          </p15:clr>
        </p15:guide>
        <p15:guide id="9" orient="horz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Group Meeting</a:t>
            </a:r>
            <a:br>
              <a:rPr lang="en-US" dirty="0" smtClean="0"/>
            </a:br>
            <a:r>
              <a:rPr lang="en-US" dirty="0" smtClean="0"/>
              <a:t>08/18/2020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479425" y="6356350"/>
            <a:ext cx="1115375" cy="365125"/>
          </a:xfrm>
        </p:spPr>
        <p:txBody>
          <a:bodyPr/>
          <a:lstStyle/>
          <a:p>
            <a:fld id="{35BC53C5-DD91-4B8A-9230-AF4F260FAED1}" type="datetime1">
              <a:rPr lang="de-DE" smtClean="0"/>
              <a:t>18.08.2020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18120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10634400" y="6356350"/>
            <a:ext cx="1080000" cy="365125"/>
          </a:xfrm>
        </p:spPr>
        <p:txBody>
          <a:bodyPr/>
          <a:lstStyle/>
          <a:p>
            <a:fld id="{31AA536C-85F5-4A1B-A111-7CE00A08BCB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39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5" y="931817"/>
            <a:ext cx="3170041" cy="57783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Phantom Test: Island Mimic with Ring and Artificial Cameras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1929181" y="2992517"/>
            <a:ext cx="953586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ARTm</a:t>
            </a:r>
            <a:r>
              <a:rPr lang="en-US" sz="1400" dirty="0" smtClean="0"/>
              <a:t>  (3)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78" y="962527"/>
            <a:ext cx="3011311" cy="570634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389" y="1007910"/>
            <a:ext cx="2987362" cy="5660959"/>
          </a:xfrm>
          <a:prstGeom prst="rect">
            <a:avLst/>
          </a:prstGeom>
        </p:spPr>
      </p:pic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6978966" y="2576509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Camera </a:t>
            </a:r>
            <a:r>
              <a:rPr lang="en-US" dirty="0" smtClean="0"/>
              <a:t>scan</a:t>
            </a:r>
            <a:endParaRPr lang="en-US" dirty="0" smtClean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 rot="16200000">
            <a:off x="2738794" y="2576508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K edge scan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81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Issues: Line of Sight Geometry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18.08.2020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5" y="1057339"/>
            <a:ext cx="4233991" cy="430620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/>
          <a:srcRect l="13561" t="5102" r="13575" b="3936"/>
          <a:stretch/>
        </p:blipFill>
        <p:spPr>
          <a:xfrm>
            <a:off x="6243586" y="1479236"/>
            <a:ext cx="4930814" cy="3462410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138057" y="3030583"/>
            <a:ext cx="1105529" cy="313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667415" y="4901879"/>
            <a:ext cx="2712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(correct projection)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25188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18.08.2020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81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Phantom Test: Ring with 2.5% Random Error and Tilted Camera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941" y="1068759"/>
            <a:ext cx="2983012" cy="5652716"/>
          </a:xfrm>
          <a:prstGeom prst="rect">
            <a:avLst/>
          </a:prstGeom>
        </p:spPr>
      </p:pic>
      <p:sp>
        <p:nvSpPr>
          <p:cNvPr id="23" name="Textplatzhalter 5"/>
          <p:cNvSpPr txBox="1">
            <a:spLocks/>
          </p:cNvSpPr>
          <p:nvPr/>
        </p:nvSpPr>
        <p:spPr>
          <a:xfrm rot="16200000">
            <a:off x="8888157" y="2322175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[mm]</a:t>
            </a:r>
          </a:p>
        </p:txBody>
      </p:sp>
      <p:sp>
        <p:nvSpPr>
          <p:cNvPr id="24" name="Textplatzhalter 5"/>
          <p:cNvSpPr txBox="1">
            <a:spLocks/>
          </p:cNvSpPr>
          <p:nvPr/>
        </p:nvSpPr>
        <p:spPr>
          <a:xfrm rot="16200000">
            <a:off x="8961427" y="1090528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[cm]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21" y="1068759"/>
            <a:ext cx="2983012" cy="5652716"/>
          </a:xfrm>
          <a:prstGeom prst="rect">
            <a:avLst/>
          </a:prstGeom>
        </p:spPr>
      </p:pic>
      <p:sp>
        <p:nvSpPr>
          <p:cNvPr id="25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767184" y="1201433"/>
            <a:ext cx="4478144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u</a:t>
            </a:r>
            <a:r>
              <a:rPr lang="en-US" b="0" dirty="0" smtClean="0"/>
              <a:t>se geometry previously set up when investigating the effects of errors to </a:t>
            </a:r>
            <a:r>
              <a:rPr lang="en-US" b="0" dirty="0" err="1" smtClean="0"/>
              <a:t>emissivities</a:t>
            </a: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a</a:t>
            </a:r>
            <a:r>
              <a:rPr lang="en-US" b="0" dirty="0" smtClean="0"/>
              <a:t>dd similar 2.5% noise to chordal profile, simulating actually measured experimental profile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c</a:t>
            </a:r>
            <a:r>
              <a:rPr lang="en-US" b="0" dirty="0" smtClean="0"/>
              <a:t>hange of best fit parameters according to 2D deviation and X</a:t>
            </a:r>
            <a:r>
              <a:rPr lang="de-DE" b="0" dirty="0" smtClean="0"/>
              <a:t>²</a:t>
            </a:r>
            <a:r>
              <a:rPr lang="en-US" b="0" dirty="0" smtClean="0"/>
              <a:t> measurement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s</a:t>
            </a:r>
            <a:r>
              <a:rPr lang="en-US" b="0" dirty="0" smtClean="0"/>
              <a:t>tandard error in peak localization radially changed and increased</a:t>
            </a:r>
            <a:endParaRPr lang="de-DE" b="0" dirty="0"/>
          </a:p>
        </p:txBody>
      </p:sp>
      <p:sp>
        <p:nvSpPr>
          <p:cNvPr id="26" name="Textplatzhalter 5"/>
          <p:cNvSpPr txBox="1">
            <a:spLocks/>
          </p:cNvSpPr>
          <p:nvPr/>
        </p:nvSpPr>
        <p:spPr>
          <a:xfrm rot="16200000">
            <a:off x="4586586" y="3177040"/>
            <a:ext cx="2151054" cy="41988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w/o error</a:t>
            </a:r>
          </a:p>
        </p:txBody>
      </p:sp>
      <p:sp>
        <p:nvSpPr>
          <p:cNvPr id="28" name="Textplatzhalter 5"/>
          <p:cNvSpPr txBox="1">
            <a:spLocks/>
          </p:cNvSpPr>
          <p:nvPr/>
        </p:nvSpPr>
        <p:spPr>
          <a:xfrm rot="16200000">
            <a:off x="7768212" y="3177040"/>
            <a:ext cx="2151054" cy="419883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</a:t>
            </a:r>
            <a:r>
              <a:rPr lang="en-US" sz="3200" dirty="0" smtClean="0"/>
              <a:t>ith error</a:t>
            </a:r>
          </a:p>
        </p:txBody>
      </p:sp>
    </p:spTree>
    <p:extLst>
      <p:ext uri="{BB962C8B-B14F-4D97-AF65-F5344CB8AC3E}">
        <p14:creationId xmlns:p14="http://schemas.microsoft.com/office/powerpoint/2010/main" val="200996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Phantom Test: Ring with 2.5% Random Error and Tilted Camera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941" y="1068759"/>
            <a:ext cx="2983012" cy="5652716"/>
          </a:xfrm>
          <a:prstGeom prst="rect">
            <a:avLst/>
          </a:prstGeom>
        </p:spPr>
      </p:pic>
      <p:sp>
        <p:nvSpPr>
          <p:cNvPr id="23" name="Textplatzhalter 5"/>
          <p:cNvSpPr txBox="1">
            <a:spLocks/>
          </p:cNvSpPr>
          <p:nvPr/>
        </p:nvSpPr>
        <p:spPr>
          <a:xfrm rot="16200000">
            <a:off x="8888157" y="2322175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[mm]</a:t>
            </a:r>
          </a:p>
        </p:txBody>
      </p:sp>
      <p:sp>
        <p:nvSpPr>
          <p:cNvPr id="24" name="Textplatzhalter 5"/>
          <p:cNvSpPr txBox="1">
            <a:spLocks/>
          </p:cNvSpPr>
          <p:nvPr/>
        </p:nvSpPr>
        <p:spPr>
          <a:xfrm rot="16200000">
            <a:off x="8961427" y="1090528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[cm]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21" y="1068759"/>
            <a:ext cx="2983012" cy="5652716"/>
          </a:xfrm>
          <a:prstGeom prst="rect">
            <a:avLst/>
          </a:prstGeom>
        </p:spPr>
      </p:pic>
      <p:sp>
        <p:nvSpPr>
          <p:cNvPr id="26" name="Textplatzhalter 5"/>
          <p:cNvSpPr txBox="1">
            <a:spLocks/>
          </p:cNvSpPr>
          <p:nvPr/>
        </p:nvSpPr>
        <p:spPr>
          <a:xfrm rot="16200000">
            <a:off x="4586586" y="3177040"/>
            <a:ext cx="2151054" cy="41988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w/o error</a:t>
            </a:r>
          </a:p>
        </p:txBody>
      </p:sp>
      <p:sp>
        <p:nvSpPr>
          <p:cNvPr id="28" name="Textplatzhalter 5"/>
          <p:cNvSpPr txBox="1">
            <a:spLocks/>
          </p:cNvSpPr>
          <p:nvPr/>
        </p:nvSpPr>
        <p:spPr>
          <a:xfrm rot="16200000">
            <a:off x="7768212" y="3177040"/>
            <a:ext cx="2151054" cy="419883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</a:t>
            </a:r>
            <a:r>
              <a:rPr lang="en-US" sz="3200" dirty="0" smtClean="0"/>
              <a:t>ith error</a:t>
            </a:r>
          </a:p>
        </p:txBody>
      </p:sp>
      <p:sp>
        <p:nvSpPr>
          <p:cNvPr id="13" name="Datumsplatzhalter 2"/>
          <p:cNvSpPr txBox="1">
            <a:spLocks/>
          </p:cNvSpPr>
          <p:nvPr/>
        </p:nvSpPr>
        <p:spPr>
          <a:xfrm>
            <a:off x="479425" y="6356350"/>
            <a:ext cx="1115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4EBBD8-A576-4697-90A8-A3A1DA1E14A9}" type="datetime1">
              <a:rPr lang="de-DE" smtClean="0"/>
              <a:pPr/>
              <a:t>18.08.2020</a:t>
            </a:fld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" b="35805"/>
          <a:stretch/>
        </p:blipFill>
        <p:spPr>
          <a:xfrm>
            <a:off x="79996" y="953800"/>
            <a:ext cx="3810517" cy="3540562"/>
          </a:xfrm>
          <a:prstGeom prst="rect">
            <a:avLst/>
          </a:prstGeom>
        </p:spPr>
      </p:pic>
      <p:sp>
        <p:nvSpPr>
          <p:cNvPr id="16" name="Textplatzhalter 5"/>
          <p:cNvSpPr txBox="1">
            <a:spLocks/>
          </p:cNvSpPr>
          <p:nvPr/>
        </p:nvSpPr>
        <p:spPr>
          <a:xfrm>
            <a:off x="1807551" y="2908046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(w/o error)</a:t>
            </a:r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>
            <a:off x="1929551" y="1265349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 t="35471" r="3022" b="35723"/>
          <a:stretch/>
        </p:blipFill>
        <p:spPr>
          <a:xfrm>
            <a:off x="8623" y="4521241"/>
            <a:ext cx="3933253" cy="1646646"/>
          </a:xfrm>
          <a:prstGeom prst="rect">
            <a:avLst/>
          </a:prstGeom>
        </p:spPr>
      </p:pic>
      <p:sp>
        <p:nvSpPr>
          <p:cNvPr id="20" name="Textplatzhalter 5"/>
          <p:cNvSpPr txBox="1">
            <a:spLocks/>
          </p:cNvSpPr>
          <p:nvPr/>
        </p:nvSpPr>
        <p:spPr>
          <a:xfrm>
            <a:off x="1805663" y="4494362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(with error)</a:t>
            </a:r>
          </a:p>
        </p:txBody>
      </p:sp>
      <p:sp>
        <p:nvSpPr>
          <p:cNvPr id="21" name="Textplatzhalter 5"/>
          <p:cNvSpPr txBox="1">
            <a:spLocks/>
          </p:cNvSpPr>
          <p:nvPr/>
        </p:nvSpPr>
        <p:spPr>
          <a:xfrm>
            <a:off x="1037112" y="6087792"/>
            <a:ext cx="4101241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/>
              <a:t>r</a:t>
            </a:r>
            <a:r>
              <a:rPr lang="en-US" sz="1800" b="0" dirty="0" smtClean="0"/>
              <a:t>adially shifted outside systematically </a:t>
            </a:r>
          </a:p>
        </p:txBody>
      </p:sp>
    </p:spTree>
    <p:extLst>
      <p:ext uri="{BB962C8B-B14F-4D97-AF65-F5344CB8AC3E}">
        <p14:creationId xmlns:p14="http://schemas.microsoft.com/office/powerpoint/2010/main" val="819615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32" y="3624083"/>
            <a:ext cx="3123039" cy="3123039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1" y="940688"/>
            <a:ext cx="2943901" cy="29439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Phantom Test: Ring with 2.5% Random Error and Tilted Camera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18.08.2020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941" y="1068759"/>
            <a:ext cx="2983012" cy="5652716"/>
          </a:xfrm>
          <a:prstGeom prst="rect">
            <a:avLst/>
          </a:prstGeom>
        </p:spPr>
      </p:pic>
      <p:sp>
        <p:nvSpPr>
          <p:cNvPr id="23" name="Textplatzhalter 5"/>
          <p:cNvSpPr txBox="1">
            <a:spLocks/>
          </p:cNvSpPr>
          <p:nvPr/>
        </p:nvSpPr>
        <p:spPr>
          <a:xfrm rot="16200000">
            <a:off x="8888157" y="2322175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[mm]</a:t>
            </a:r>
          </a:p>
        </p:txBody>
      </p:sp>
      <p:sp>
        <p:nvSpPr>
          <p:cNvPr id="24" name="Textplatzhalter 5"/>
          <p:cNvSpPr txBox="1">
            <a:spLocks/>
          </p:cNvSpPr>
          <p:nvPr/>
        </p:nvSpPr>
        <p:spPr>
          <a:xfrm rot="16200000">
            <a:off x="8961427" y="1090528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[cm]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21" y="1068759"/>
            <a:ext cx="2983012" cy="5652716"/>
          </a:xfrm>
          <a:prstGeom prst="rect">
            <a:avLst/>
          </a:prstGeom>
        </p:spPr>
      </p:pic>
      <p:sp>
        <p:nvSpPr>
          <p:cNvPr id="26" name="Textplatzhalter 5"/>
          <p:cNvSpPr txBox="1">
            <a:spLocks/>
          </p:cNvSpPr>
          <p:nvPr/>
        </p:nvSpPr>
        <p:spPr>
          <a:xfrm rot="16200000">
            <a:off x="4586586" y="3177040"/>
            <a:ext cx="2151054" cy="41988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w/o error</a:t>
            </a:r>
          </a:p>
        </p:txBody>
      </p:sp>
      <p:sp>
        <p:nvSpPr>
          <p:cNvPr id="28" name="Textplatzhalter 5"/>
          <p:cNvSpPr txBox="1">
            <a:spLocks/>
          </p:cNvSpPr>
          <p:nvPr/>
        </p:nvSpPr>
        <p:spPr>
          <a:xfrm rot="16200000">
            <a:off x="7768212" y="3177040"/>
            <a:ext cx="2151054" cy="419883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</a:t>
            </a:r>
            <a:r>
              <a:rPr lang="en-US" sz="3200" dirty="0" smtClean="0"/>
              <a:t>ith error</a:t>
            </a:r>
          </a:p>
        </p:txBody>
      </p:sp>
      <p:sp>
        <p:nvSpPr>
          <p:cNvPr id="13" name="Datumsplatzhalter 2"/>
          <p:cNvSpPr txBox="1">
            <a:spLocks/>
          </p:cNvSpPr>
          <p:nvPr/>
        </p:nvSpPr>
        <p:spPr>
          <a:xfrm>
            <a:off x="479425" y="6356350"/>
            <a:ext cx="1115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4EBBD8-A576-4697-90A8-A3A1DA1E14A9}" type="datetime1">
              <a:rPr lang="de-DE" smtClean="0"/>
              <a:pPr/>
              <a:t>18.08.2020</a:t>
            </a:fld>
            <a:endParaRPr lang="de-DE" dirty="0"/>
          </a:p>
        </p:txBody>
      </p:sp>
      <p:sp>
        <p:nvSpPr>
          <p:cNvPr id="16" name="Textplatzhalter 5"/>
          <p:cNvSpPr txBox="1">
            <a:spLocks/>
          </p:cNvSpPr>
          <p:nvPr/>
        </p:nvSpPr>
        <p:spPr>
          <a:xfrm>
            <a:off x="2881190" y="2367930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(w/o error)</a:t>
            </a:r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1501104" y="5070211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(with error)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2018581" y="4701396"/>
            <a:ext cx="1268083" cy="92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 flipV="1">
            <a:off x="1368696" y="3045125"/>
            <a:ext cx="552513" cy="1512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platzhalter 5"/>
          <p:cNvSpPr txBox="1">
            <a:spLocks/>
          </p:cNvSpPr>
          <p:nvPr/>
        </p:nvSpPr>
        <p:spPr>
          <a:xfrm>
            <a:off x="22803" y="4235173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Chordal peak orientation changed</a:t>
            </a:r>
          </a:p>
        </p:txBody>
      </p:sp>
      <p:sp>
        <p:nvSpPr>
          <p:cNvPr id="27" name="Textplatzhalter 5"/>
          <p:cNvSpPr txBox="1">
            <a:spLocks/>
          </p:cNvSpPr>
          <p:nvPr/>
        </p:nvSpPr>
        <p:spPr>
          <a:xfrm>
            <a:off x="3731245" y="2874350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/>
              <a:t>o</a:t>
            </a:r>
            <a:r>
              <a:rPr lang="en-US" sz="1800" b="0" dirty="0" smtClean="0"/>
              <a:t>utward shift</a:t>
            </a: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4430043" y="3200400"/>
            <a:ext cx="122074" cy="1126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4552118" y="1526124"/>
            <a:ext cx="5644942" cy="138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192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07" y="1017581"/>
            <a:ext cx="3082065" cy="584041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Phantom Test: Island Mimic and Radial Profile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6538823" y="6721475"/>
            <a:ext cx="879894" cy="2227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4162877" y="3275084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camera scan</a:t>
            </a:r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620592" y="1098762"/>
            <a:ext cx="4271989" cy="30919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r</a:t>
            </a:r>
            <a:r>
              <a:rPr lang="en-US" b="0" dirty="0" smtClean="0"/>
              <a:t>adial profile inside shadowing over island structure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v</a:t>
            </a:r>
            <a:r>
              <a:rPr lang="en-US" b="0" dirty="0" smtClean="0"/>
              <a:t>irtually not reproducible if </a:t>
            </a:r>
            <a:r>
              <a:rPr lang="en-US" b="0" dirty="0" err="1" smtClean="0"/>
              <a:t>poloidaly</a:t>
            </a:r>
            <a:r>
              <a:rPr lang="en-US" b="0" dirty="0" smtClean="0"/>
              <a:t> symmetric emissivity profile is superimposed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o</a:t>
            </a:r>
            <a:r>
              <a:rPr lang="en-US" b="0" dirty="0" smtClean="0"/>
              <a:t>utside emissivity focused in front of HBC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X² fits overall better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417" y="1017581"/>
            <a:ext cx="3056626" cy="5792212"/>
          </a:xfrm>
          <a:prstGeom prst="rect">
            <a:avLst/>
          </a:prstGeom>
        </p:spPr>
      </p:pic>
      <p:sp>
        <p:nvSpPr>
          <p:cNvPr id="13" name="Textplatzhalter 5"/>
          <p:cNvSpPr txBox="1">
            <a:spLocks/>
          </p:cNvSpPr>
          <p:nvPr/>
        </p:nvSpPr>
        <p:spPr>
          <a:xfrm rot="16200000">
            <a:off x="7516380" y="3275085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K factor scan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51331"/>
          <a:stretch/>
        </p:blipFill>
        <p:spPr>
          <a:xfrm>
            <a:off x="479425" y="4339088"/>
            <a:ext cx="4961346" cy="2411336"/>
          </a:xfrm>
          <a:prstGeom prst="rect">
            <a:avLst/>
          </a:prstGeom>
        </p:spPr>
      </p:pic>
      <p:sp>
        <p:nvSpPr>
          <p:cNvPr id="16" name="Textplatzhalter 5"/>
          <p:cNvSpPr txBox="1">
            <a:spLocks/>
          </p:cNvSpPr>
          <p:nvPr/>
        </p:nvSpPr>
        <p:spPr>
          <a:xfrm>
            <a:off x="1258387" y="4635772"/>
            <a:ext cx="953586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ARTh</a:t>
            </a:r>
            <a:r>
              <a:rPr lang="en-US" sz="1400" dirty="0" smtClean="0"/>
              <a:t>  (2)</a:t>
            </a:r>
          </a:p>
        </p:txBody>
      </p:sp>
    </p:spTree>
    <p:extLst>
      <p:ext uri="{BB962C8B-B14F-4D97-AF65-F5344CB8AC3E}">
        <p14:creationId xmlns:p14="http://schemas.microsoft.com/office/powerpoint/2010/main" val="3805849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2" y="959102"/>
            <a:ext cx="3171696" cy="586126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Single Spot Off-Center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7744977" y="2559093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 scan at edge</a:t>
            </a:r>
            <a:endParaRPr lang="en-US" dirty="0" smtClean="0"/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 rot="16200000">
            <a:off x="8988871" y="2320471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[mm]</a:t>
            </a:r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 rot="16200000">
            <a:off x="9023056" y="1108942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[cm]</a:t>
            </a:r>
          </a:p>
        </p:txBody>
      </p:sp>
      <p:sp>
        <p:nvSpPr>
          <p:cNvPr id="27" name="Textplatzhalter 5"/>
          <p:cNvSpPr txBox="1">
            <a:spLocks/>
          </p:cNvSpPr>
          <p:nvPr/>
        </p:nvSpPr>
        <p:spPr>
          <a:xfrm>
            <a:off x="1827645" y="2999376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</a:p>
        </p:txBody>
      </p:sp>
      <p:sp>
        <p:nvSpPr>
          <p:cNvPr id="28" name="Textplatzhalter 5"/>
          <p:cNvSpPr txBox="1">
            <a:spLocks/>
          </p:cNvSpPr>
          <p:nvPr/>
        </p:nvSpPr>
        <p:spPr>
          <a:xfrm>
            <a:off x="1963064" y="1219847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51" y="987564"/>
            <a:ext cx="3036369" cy="575382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766" y="967649"/>
            <a:ext cx="4702795" cy="470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4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23" y="959102"/>
            <a:ext cx="3192062" cy="589889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Single Spot Off-Center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7744977" y="2559093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 scan at edge</a:t>
            </a:r>
            <a:endParaRPr lang="en-US" dirty="0" smtClean="0"/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 rot="16200000">
            <a:off x="8988871" y="2320471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[mm]</a:t>
            </a:r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 rot="16200000">
            <a:off x="9023056" y="1108942"/>
            <a:ext cx="521490" cy="22181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smtClean="0"/>
              <a:t>[cm]</a:t>
            </a:r>
          </a:p>
        </p:txBody>
      </p:sp>
      <p:sp>
        <p:nvSpPr>
          <p:cNvPr id="27" name="Textplatzhalter 5"/>
          <p:cNvSpPr txBox="1">
            <a:spLocks/>
          </p:cNvSpPr>
          <p:nvPr/>
        </p:nvSpPr>
        <p:spPr>
          <a:xfrm>
            <a:off x="1827645" y="2999376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(tomogram)</a:t>
            </a:r>
          </a:p>
        </p:txBody>
      </p:sp>
      <p:sp>
        <p:nvSpPr>
          <p:cNvPr id="28" name="Textplatzhalter 5"/>
          <p:cNvSpPr txBox="1">
            <a:spLocks/>
          </p:cNvSpPr>
          <p:nvPr/>
        </p:nvSpPr>
        <p:spPr>
          <a:xfrm>
            <a:off x="1963064" y="1219847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90" y="1045332"/>
            <a:ext cx="4944333" cy="494433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446" y="959102"/>
            <a:ext cx="3040879" cy="576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9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4" y="964802"/>
            <a:ext cx="3135005" cy="579345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Bright 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7744977" y="2559093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Radius </a:t>
            </a:r>
            <a:r>
              <a:rPr lang="en-US" dirty="0" smtClean="0"/>
              <a:t>scan</a:t>
            </a:r>
            <a:endParaRPr lang="en-US" dirty="0" smtClean="0"/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1807551" y="2908046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</a:t>
            </a:r>
            <a:r>
              <a:rPr lang="en-US" sz="1800" b="0" dirty="0" smtClean="0"/>
              <a:t>tomogram)</a:t>
            </a:r>
            <a:endParaRPr lang="en-US" sz="1800" b="0" dirty="0" smtClean="0"/>
          </a:p>
        </p:txBody>
      </p:sp>
      <p:sp>
        <p:nvSpPr>
          <p:cNvPr id="21" name="Textplatzhalter 5"/>
          <p:cNvSpPr txBox="1">
            <a:spLocks/>
          </p:cNvSpPr>
          <p:nvPr/>
        </p:nvSpPr>
        <p:spPr>
          <a:xfrm>
            <a:off x="1929551" y="1265349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845" y="964802"/>
            <a:ext cx="3039374" cy="575952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492" y="1002389"/>
            <a:ext cx="5010222" cy="501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2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8" y="957533"/>
            <a:ext cx="3148150" cy="5817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Double Bright 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7744977" y="2559093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Radius </a:t>
            </a:r>
            <a:r>
              <a:rPr lang="en-US" dirty="0" smtClean="0"/>
              <a:t>scan</a:t>
            </a:r>
            <a:endParaRPr lang="en-US" dirty="0" smtClean="0"/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1807551" y="2908046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</a:t>
            </a:r>
            <a:r>
              <a:rPr lang="en-US" sz="1800" b="0" dirty="0" smtClean="0"/>
              <a:t>tomogram)</a:t>
            </a:r>
            <a:endParaRPr lang="en-US" sz="1800" b="0" dirty="0" smtClean="0"/>
          </a:p>
        </p:txBody>
      </p:sp>
      <p:sp>
        <p:nvSpPr>
          <p:cNvPr id="21" name="Textplatzhalter 5"/>
          <p:cNvSpPr txBox="1">
            <a:spLocks/>
          </p:cNvSpPr>
          <p:nvPr/>
        </p:nvSpPr>
        <p:spPr>
          <a:xfrm>
            <a:off x="1929551" y="1265349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846" y="957533"/>
            <a:ext cx="3048000" cy="577586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07" y="957533"/>
            <a:ext cx="5029199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8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Double Bright 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7744977" y="2559093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Radius </a:t>
            </a:r>
            <a:r>
              <a:rPr lang="en-US" dirty="0" smtClean="0"/>
              <a:t>scan</a:t>
            </a:r>
            <a:endParaRPr lang="en-US" dirty="0" smtClean="0"/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1807551" y="2908046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</a:t>
            </a:r>
            <a:r>
              <a:rPr lang="en-US" sz="1800" b="0" dirty="0" smtClean="0"/>
              <a:t>tomogram)</a:t>
            </a:r>
            <a:endParaRPr lang="en-US" sz="1800" b="0" dirty="0" smtClean="0"/>
          </a:p>
        </p:txBody>
      </p:sp>
      <p:sp>
        <p:nvSpPr>
          <p:cNvPr id="21" name="Textplatzhalter 5"/>
          <p:cNvSpPr txBox="1">
            <a:spLocks/>
          </p:cNvSpPr>
          <p:nvPr/>
        </p:nvSpPr>
        <p:spPr>
          <a:xfrm>
            <a:off x="1929551" y="1265349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846" y="957533"/>
            <a:ext cx="3048000" cy="577586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94" y="1097280"/>
            <a:ext cx="5211218" cy="521121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1" y="957533"/>
            <a:ext cx="3135690" cy="579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1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Double Bright Ring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7744977" y="2559093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Radius </a:t>
            </a:r>
            <a:r>
              <a:rPr lang="en-US" dirty="0" smtClean="0"/>
              <a:t>scan</a:t>
            </a:r>
            <a:endParaRPr lang="en-US" dirty="0" smtClean="0"/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1807551" y="2908046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</a:t>
            </a:r>
            <a:r>
              <a:rPr lang="en-US" sz="1800" b="0" dirty="0" smtClean="0"/>
              <a:t>tomogram)</a:t>
            </a:r>
            <a:endParaRPr lang="en-US" sz="1800" b="0" dirty="0" smtClean="0"/>
          </a:p>
        </p:txBody>
      </p:sp>
      <p:sp>
        <p:nvSpPr>
          <p:cNvPr id="21" name="Textplatzhalter 5"/>
          <p:cNvSpPr txBox="1">
            <a:spLocks/>
          </p:cNvSpPr>
          <p:nvPr/>
        </p:nvSpPr>
        <p:spPr>
          <a:xfrm>
            <a:off x="1929551" y="1265349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0" dirty="0" smtClean="0"/>
              <a:t>(phantom)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846" y="957533"/>
            <a:ext cx="3048000" cy="577586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1" y="957533"/>
            <a:ext cx="3130733" cy="578556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94" y="1088572"/>
            <a:ext cx="5161968" cy="516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2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Test: New </a:t>
            </a:r>
            <a:r>
              <a:rPr lang="en-US" dirty="0" smtClean="0"/>
              <a:t>Cameras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18.08.2020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030" y="1758295"/>
            <a:ext cx="3806724" cy="380672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8" y="1689284"/>
            <a:ext cx="3806724" cy="380672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79" y="1758295"/>
            <a:ext cx="3806724" cy="3806724"/>
          </a:xfrm>
          <a:prstGeom prst="rect">
            <a:avLst/>
          </a:prstGeom>
        </p:spPr>
      </p:pic>
      <p:sp>
        <p:nvSpPr>
          <p:cNvPr id="10" name="Textplatzhalter 5"/>
          <p:cNvSpPr txBox="1">
            <a:spLocks/>
          </p:cNvSpPr>
          <p:nvPr/>
        </p:nvSpPr>
        <p:spPr>
          <a:xfrm>
            <a:off x="10760814" y="2356791"/>
            <a:ext cx="953586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ARTm</a:t>
            </a:r>
            <a:r>
              <a:rPr lang="en-US" sz="1400" dirty="0" smtClean="0"/>
              <a:t>  (3)</a:t>
            </a:r>
          </a:p>
        </p:txBody>
      </p:sp>
      <p:sp>
        <p:nvSpPr>
          <p:cNvPr id="11" name="Textplatzhalter 5"/>
          <p:cNvSpPr txBox="1">
            <a:spLocks/>
          </p:cNvSpPr>
          <p:nvPr/>
        </p:nvSpPr>
        <p:spPr>
          <a:xfrm>
            <a:off x="3061191" y="2400871"/>
            <a:ext cx="953586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ARTv</a:t>
            </a:r>
            <a:r>
              <a:rPr lang="en-US" sz="1400" dirty="0" smtClean="0"/>
              <a:t>  (1)</a:t>
            </a:r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939867" y="2744312"/>
            <a:ext cx="953586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ARTh</a:t>
            </a:r>
            <a:r>
              <a:rPr lang="en-US" sz="1400" dirty="0" smtClean="0"/>
              <a:t>  (2)</a:t>
            </a:r>
          </a:p>
        </p:txBody>
      </p:sp>
      <p:sp>
        <p:nvSpPr>
          <p:cNvPr id="6" name="Rechteck 5"/>
          <p:cNvSpPr/>
          <p:nvPr/>
        </p:nvSpPr>
        <p:spPr>
          <a:xfrm>
            <a:off x="336430" y="1108952"/>
            <a:ext cx="11783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adding new cameras at possible (</a:t>
            </a:r>
            <a:r>
              <a:rPr lang="en-US" sz="2400" dirty="0" smtClean="0"/>
              <a:t>1, </a:t>
            </a:r>
            <a:r>
              <a:rPr lang="en-US" sz="2400" dirty="0" smtClean="0"/>
              <a:t>2) or impossible (3)  positions, 15 </a:t>
            </a:r>
            <a:r>
              <a:rPr lang="en-US" sz="2400" dirty="0" smtClean="0"/>
              <a:t>channels each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93420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Test: Island Mimic and Artificial Cameras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59" y="1103722"/>
            <a:ext cx="3026692" cy="573548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068" y="1103722"/>
            <a:ext cx="3031927" cy="574540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2" y="1114907"/>
            <a:ext cx="3094324" cy="5718280"/>
          </a:xfrm>
          <a:prstGeom prst="rect">
            <a:avLst/>
          </a:prstGeom>
        </p:spPr>
      </p:pic>
      <p:sp>
        <p:nvSpPr>
          <p:cNvPr id="14" name="Textplatzhalter 5"/>
          <p:cNvSpPr txBox="1">
            <a:spLocks/>
          </p:cNvSpPr>
          <p:nvPr/>
        </p:nvSpPr>
        <p:spPr>
          <a:xfrm>
            <a:off x="1894347" y="3166689"/>
            <a:ext cx="953586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ARTm</a:t>
            </a:r>
            <a:r>
              <a:rPr lang="en-US" sz="1400" dirty="0" smtClean="0"/>
              <a:t>  (3)</a:t>
            </a:r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3"/>
          </p:nvPr>
        </p:nvSpPr>
        <p:spPr>
          <a:xfrm rot="16200000">
            <a:off x="7318599" y="2567801"/>
            <a:ext cx="2151054" cy="41988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Camera </a:t>
            </a:r>
            <a:r>
              <a:rPr lang="en-US" dirty="0" smtClean="0"/>
              <a:t>scan</a:t>
            </a:r>
            <a:endParaRPr lang="en-US" dirty="0" smtClean="0"/>
          </a:p>
        </p:txBody>
      </p:sp>
      <p:sp>
        <p:nvSpPr>
          <p:cNvPr id="16" name="Textplatzhalter 5"/>
          <p:cNvSpPr txBox="1">
            <a:spLocks/>
          </p:cNvSpPr>
          <p:nvPr/>
        </p:nvSpPr>
        <p:spPr>
          <a:xfrm rot="16200000">
            <a:off x="3078427" y="2567800"/>
            <a:ext cx="2151054" cy="41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K edge scan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544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Arial Narrow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</Words>
  <Application>Microsoft Office PowerPoint</Application>
  <PresentationFormat>Breitbild</PresentationFormat>
  <Paragraphs>117</Paragraphs>
  <Slides>16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Arial Narrow</vt:lpstr>
      <vt:lpstr>Calibri</vt:lpstr>
      <vt:lpstr>Wingdings</vt:lpstr>
      <vt:lpstr>Office</vt:lpstr>
      <vt:lpstr>Group Meeting 08/18/2020</vt:lpstr>
      <vt:lpstr>Phantom Test: Single Spot Off-Center</vt:lpstr>
      <vt:lpstr>Phantom Test: Single Spot Off-Center</vt:lpstr>
      <vt:lpstr>Phantom Test: Bright Ring</vt:lpstr>
      <vt:lpstr>Phantom Test: Double Bright Ring</vt:lpstr>
      <vt:lpstr>Phantom Test: Double Bright Ring</vt:lpstr>
      <vt:lpstr>Phantom Test: Double Bright Ring</vt:lpstr>
      <vt:lpstr>Phantom Test: New Cameras</vt:lpstr>
      <vt:lpstr>Phantom Test: Island Mimic and Artificial Cameras</vt:lpstr>
      <vt:lpstr>Phantom Test: Island Mimic with Ring and Artificial Cameras</vt:lpstr>
      <vt:lpstr>Issues: Line of Sight Geometry</vt:lpstr>
      <vt:lpstr>PowerPoint-Präsentation</vt:lpstr>
      <vt:lpstr>Phantom Test: Ring with 2.5% Random Error and Tilted Camera</vt:lpstr>
      <vt:lpstr>Phantom Test: Ring with 2.5% Random Error and Tilted Camera</vt:lpstr>
      <vt:lpstr>Phantom Test: Ring with 2.5% Random Error and Tilted Camera</vt:lpstr>
      <vt:lpstr>Phantom Test: Island Mimic and Radial Profile</vt:lpstr>
    </vt:vector>
  </TitlesOfParts>
  <Company>Max-Planck-Institut f. Plasmaphysik, Greifswald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Kurz</dc:creator>
  <cp:lastModifiedBy>Philipp Hacker</cp:lastModifiedBy>
  <cp:revision>350</cp:revision>
  <dcterms:created xsi:type="dcterms:W3CDTF">2018-08-24T10:28:29Z</dcterms:created>
  <dcterms:modified xsi:type="dcterms:W3CDTF">2020-08-18T08:14:55Z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7X-KKS">
    <vt:lpwstr> </vt:lpwstr>
  </property>
  <property fmtid="{D5CDD505-2E9C-101B-9397-08002B2CF9AE}" pid="3" name="W7X-DOKKENZ">
    <vt:lpwstr> </vt:lpwstr>
  </property>
  <property fmtid="{D5CDD505-2E9C-101B-9397-08002B2CF9AE}" pid="4" name="STICHWORT">
    <vt:lpwstr> </vt:lpwstr>
  </property>
  <property fmtid="{D5CDD505-2E9C-101B-9397-08002B2CF9AE}" pid="5" name="VERSION_W7X">
    <vt:lpwstr> </vt:lpwstr>
  </property>
</Properties>
</file>